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62" r:id="rId3"/>
    <p:sldId id="261" r:id="rId4"/>
    <p:sldId id="266" r:id="rId5"/>
    <p:sldId id="263" r:id="rId6"/>
    <p:sldId id="268" r:id="rId7"/>
    <p:sldId id="269" r:id="rId8"/>
    <p:sldId id="267" r:id="rId9"/>
    <p:sldId id="272" r:id="rId10"/>
    <p:sldId id="273" r:id="rId11"/>
    <p:sldId id="270" r:id="rId12"/>
    <p:sldId id="265" r:id="rId13"/>
    <p:sldId id="25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39"/>
    <p:restoredTop sz="78915"/>
  </p:normalViewPr>
  <p:slideViewPr>
    <p:cSldViewPr snapToGrid="0" snapToObjects="1">
      <p:cViewPr varScale="1">
        <p:scale>
          <a:sx n="86" d="100"/>
          <a:sy n="86" d="100"/>
        </p:scale>
        <p:origin x="244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tiff>
</file>

<file path=ppt/media/image11.tiff>
</file>

<file path=ppt/media/image12.tiff>
</file>

<file path=ppt/media/image13.tiff>
</file>

<file path=ppt/media/image14.tiff>
</file>

<file path=ppt/media/image3.tiff>
</file>

<file path=ppt/media/image4.tiff>
</file>

<file path=ppt/media/image5.pn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C2A23-066B-45FB-A8F1-071D7084F09F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7F590-F275-42AD-B0FB-457879261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13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US" sz="1200" dirty="0"/>
              <a:t>NOTES ABOUT THIS TEMPLATE</a:t>
            </a:r>
          </a:p>
          <a:p>
            <a:pPr marL="0" indent="0">
              <a:buFont typeface="Arial" charset="0"/>
              <a:buNone/>
            </a:pPr>
            <a:r>
              <a:rPr lang="en-US" sz="1200" dirty="0"/>
              <a:t>A design theme</a:t>
            </a:r>
            <a:r>
              <a:rPr lang="en-US" sz="1200" baseline="0" dirty="0"/>
              <a:t> has been created for ease of use and consistency. Within the theme the background, font choice, and colors have been preset.</a:t>
            </a:r>
          </a:p>
          <a:p>
            <a:pPr marL="0" indent="0">
              <a:buFont typeface="Arial" charset="0"/>
              <a:buNone/>
            </a:pPr>
            <a:endParaRPr lang="en-US" sz="1200" baseline="0" dirty="0"/>
          </a:p>
          <a:p>
            <a:pPr marL="171450" indent="-171450">
              <a:buFont typeface="Arial" charset="0"/>
              <a:buChar char="•"/>
            </a:pPr>
            <a:r>
              <a:rPr lang="en-US" sz="1200" dirty="0"/>
              <a:t>FONT:</a:t>
            </a:r>
            <a:r>
              <a:rPr lang="en-US" sz="1200" baseline="0" dirty="0"/>
              <a:t> the f</a:t>
            </a:r>
            <a:r>
              <a:rPr lang="en-US" sz="1200" dirty="0"/>
              <a:t>ont</a:t>
            </a:r>
            <a:r>
              <a:rPr lang="en-US" sz="1200" baseline="0" dirty="0"/>
              <a:t> is set to Arial. </a:t>
            </a:r>
            <a:r>
              <a:rPr lang="en-US" sz="1200" dirty="0"/>
              <a:t>Keep</a:t>
            </a:r>
            <a:r>
              <a:rPr lang="en-US" sz="1200" baseline="0" dirty="0"/>
              <a:t> within this font family to ensure consistency within document and when opening on various computers.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aseline="0" dirty="0"/>
              <a:t>COLORS: only use UNO designated colors which have been made into swatches and can be found under ”theme colors”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aseline="0" dirty="0"/>
              <a:t>COPY: use textboxes to add copy to each new slide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200" baseline="0" dirty="0"/>
              <a:t>LAST SLIDE: </a:t>
            </a:r>
            <a:r>
              <a:rPr lang="en-US" sz="1050" baseline="0" dirty="0"/>
              <a:t>the last slide features the Lock-up and a combination of the Non-discrimination and accessibility statements. Please keep this at the end of your presentation in order to meet university brand policies.</a:t>
            </a:r>
            <a:endParaRPr lang="en-US" dirty="0"/>
          </a:p>
          <a:p>
            <a:pPr marL="171450" indent="-171450">
              <a:buFont typeface="Arial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7F590-F275-42AD-B0FB-4578792617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55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A7F590-F275-42AD-B0FB-4578792617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06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A7F590-F275-42AD-B0FB-4578792617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388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A7F590-F275-42AD-B0FB-4578792617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62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A7F590-F275-42AD-B0FB-4578792617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42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NOT DELETE THIS SLIDE.</a:t>
            </a:r>
            <a:r>
              <a:rPr lang="en-US" baseline="0" dirty="0"/>
              <a:t> </a:t>
            </a:r>
            <a:r>
              <a:rPr lang="en-US" baseline="0"/>
              <a:t>Please keep at the end of your 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7F590-F275-42AD-B0FB-4578792617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83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7997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272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7950" y="158341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8057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5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chinPawaskarUNO/IoT-DogBowl/raw/master/Images/5b.png" TargetMode="External"/><Relationship Id="rId7" Type="http://schemas.openxmlformats.org/officeDocument/2006/relationships/image" Target="../media/image14.tiff"/><Relationship Id="rId2" Type="http://schemas.openxmlformats.org/officeDocument/2006/relationships/hyperlink" Target="https://d12oh4b377r949.cloudfront.net/places/8bbb8ac8-688e-4a78-b352-24b480d13b5f/19678aac-3e67-47db-9672-82a7c39989c3_logo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image" Target="../media/image9.tiff"/><Relationship Id="rId4" Type="http://schemas.openxmlformats.org/officeDocument/2006/relationships/hyperlink" Target="https://github.com/SachinPawaskarUNO/IoT-DogBowl/raw/master/Images/5c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achinPawaskarUNO/IoT-DogBowl/raw/master/Images/1.jpg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zosensors.com/article.aspx?ArticleID=225" TargetMode="External"/><Relationship Id="rId3" Type="http://schemas.openxmlformats.org/officeDocument/2006/relationships/image" Target="../media/image15.emf"/><Relationship Id="rId7" Type="http://schemas.openxmlformats.org/officeDocument/2006/relationships/hyperlink" Target="https://github.com/SachinPawaskarUNO/IoT-DogBow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help.blynk.cc/getting-started-library-auth-token-code-examples/how-to-install-blynk-library-for-arduino" TargetMode="External"/><Relationship Id="rId5" Type="http://schemas.openxmlformats.org/officeDocument/2006/relationships/hyperlink" Target="https://developer.ibm.com/tutorials/iot-nodemcu-open-why-use/" TargetMode="External"/><Relationship Id="rId4" Type="http://schemas.openxmlformats.org/officeDocument/2006/relationships/hyperlink" Target="https://www.arduino.cc/en/Main/Softwar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chinPawaskarUNO/IoT-DogBowl/raw/master/Images/wb.jpg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github.com/SachinPawaskarUNO/IoT-DogBowl/raw/master/Images/1.jp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ibm.com/tutorials/iot-nodemcu-open-why-use/" TargetMode="External"/><Relationship Id="rId5" Type="http://schemas.openxmlformats.org/officeDocument/2006/relationships/hyperlink" Target="https://wdc.objectstorage.softlayer.net/v1/AUTH_7046a6f4-79b7-4c6c-bdb7-6f68e920f6e5/Code-Tutorials/iot-nodemcu-open-why-use/images/Picture1.png" TargetMode="External"/><Relationship Id="rId4" Type="http://schemas.openxmlformats.org/officeDocument/2006/relationships/image" Target="https://wdc.objectstorage.softlayer.net/v1/AUTH_7046a6f4-79b7-4c6c-bdb7-6f68e920f6e5/Code-Tutorials/iot-nodemcu-open-why-use/images/Picture1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i1.wp.com/www.teachmemicro.com/wp-content/uploads/2018/04/water-level-sensor.jpg?w=800&amp;ssl=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https://i1.wp.com/www.teachmemicro.com/wp-content/uploads/2018/04/water-level-sensor.jpg?resize=496%2C496&amp;ssl=1" TargetMode="Externa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hyperlink" Target="https://d12oh4b377r949.cloudfront.net/places/8bbb8ac8-688e-4a78-b352-24b480d13b5f/19678aac-3e67-47db-9672-82a7c39989c3_logo" TargetMode="External"/><Relationship Id="rId7" Type="http://schemas.openxmlformats.org/officeDocument/2006/relationships/image" Target="../media/image9.tiff"/><Relationship Id="rId2" Type="http://schemas.openxmlformats.org/officeDocument/2006/relationships/hyperlink" Target="http://news.silabs.com/image/logogallery.thumbnail.pn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hyperlink" Target="https://teaching.cambriancollege.ca/wp-content/uploads/2018/07/Top-of-Page-Images.jpg" TargetMode="External"/><Relationship Id="rId4" Type="http://schemas.openxmlformats.org/officeDocument/2006/relationships/hyperlink" Target="http://blog.arduino.cc/wp-content/uploads/2013/07/Arduino_logo_pantone.png" TargetMode="External"/><Relationship Id="rId9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arduino.cc/wp-content/uploads/2013/07/Arduino_logo_pantone.png" TargetMode="External"/><Relationship Id="rId2" Type="http://schemas.openxmlformats.org/officeDocument/2006/relationships/hyperlink" Target="https://cdn.sparkfun.com/assets/a/b/a/f/5/51363844ce395f9922000001.pn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5284" y="4177717"/>
            <a:ext cx="80953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UNO iSTEM Internet of Things (IoT)</a:t>
            </a:r>
          </a:p>
          <a:p>
            <a:pPr algn="ctr"/>
            <a:r>
              <a:rPr lang="en-US" sz="2400" dirty="0"/>
              <a:t>Spring 2019- DogBowl Activity</a:t>
            </a:r>
          </a:p>
        </p:txBody>
      </p:sp>
    </p:spTree>
    <p:extLst>
      <p:ext uri="{BB962C8B-B14F-4D97-AF65-F5344CB8AC3E}">
        <p14:creationId xmlns:p14="http://schemas.microsoft.com/office/powerpoint/2010/main" val="3121336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DogBowl Activity: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1D524-EAC7-8945-AF30-6DC7B032EB0E}"/>
              </a:ext>
            </a:extLst>
          </p:cNvPr>
          <p:cNvSpPr txBox="1"/>
          <p:nvPr/>
        </p:nvSpPr>
        <p:spPr>
          <a:xfrm>
            <a:off x="199425" y="6033020"/>
            <a:ext cx="8858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Image: </a:t>
            </a:r>
            <a:r>
              <a:rPr lang="en-US" sz="1200" dirty="0">
                <a:hlinkClick r:id="rId2"/>
              </a:rPr>
              <a:t>https://d12oh4b377r949.cloudfront.net/places/8bbb8ac8-688e-4a78-b352-24b480d13b5f/19678aac-3e67-47db-9672-82a7c39989c3_logo</a:t>
            </a:r>
            <a:r>
              <a:rPr lang="en-US" sz="1200" dirty="0"/>
              <a:t>, </a:t>
            </a:r>
            <a:r>
              <a:rPr lang="en-US" sz="1200" dirty="0">
                <a:hlinkClick r:id="rId3"/>
              </a:rPr>
              <a:t>https://github.com/SachinPawaskarUNO/IoT-DogBowl/raw/master/Images/5b.png</a:t>
            </a:r>
            <a:r>
              <a:rPr lang="en-US" sz="1200" dirty="0"/>
              <a:t>, </a:t>
            </a:r>
            <a:r>
              <a:rPr lang="en-US" sz="1200" dirty="0">
                <a:hlinkClick r:id="rId4"/>
              </a:rPr>
              <a:t>https://github.com/SachinPawaskarUNO/IoT-DogBowl/raw/master/Images/5c.png</a:t>
            </a:r>
            <a:r>
              <a:rPr lang="en-US" sz="1200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ED6059-3DE6-B645-A03A-7D03C16B32EC}"/>
              </a:ext>
            </a:extLst>
          </p:cNvPr>
          <p:cNvSpPr txBox="1"/>
          <p:nvPr/>
        </p:nvSpPr>
        <p:spPr>
          <a:xfrm>
            <a:off x="5810181" y="2304045"/>
            <a:ext cx="3177485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Blynk </a:t>
            </a:r>
          </a:p>
          <a:p>
            <a:r>
              <a:rPr lang="en-US" sz="1600" dirty="0"/>
              <a:t>Popular and easy mobile app for working with IoT projects.</a:t>
            </a:r>
          </a:p>
          <a:p>
            <a:endParaRPr lang="en-US" sz="1200" dirty="0"/>
          </a:p>
          <a:p>
            <a:r>
              <a:rPr lang="en-US" sz="1600" dirty="0"/>
              <a:t>The Blynk Library establishes communication between your hardware, Blynk Cloud and Blynk Apps.</a:t>
            </a:r>
          </a:p>
          <a:p>
            <a:endParaRPr lang="en-US" sz="1600" dirty="0"/>
          </a:p>
          <a:p>
            <a:r>
              <a:rPr lang="en-US" sz="1400" dirty="0"/>
              <a:t>(“How to install Blynk Library for Arduino’, n.d. )</a:t>
            </a:r>
          </a:p>
          <a:p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274A2A-767E-4D4F-8756-D63BE188B3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5291" y="1328334"/>
            <a:ext cx="1029762" cy="102976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F4780DF-8791-0848-8991-9C6F864B22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425" y="1851474"/>
            <a:ext cx="2616200" cy="4127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976422-6693-634F-858E-CF894A4993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7763" y="1894640"/>
            <a:ext cx="2530280" cy="411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968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DogBowl Activity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88497A-E5B2-7145-91BB-A6216F529428}"/>
              </a:ext>
            </a:extLst>
          </p:cNvPr>
          <p:cNvSpPr txBox="1"/>
          <p:nvPr/>
        </p:nvSpPr>
        <p:spPr>
          <a:xfrm>
            <a:off x="142617" y="1982620"/>
            <a:ext cx="9143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/>
              <a:t>The Setup: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E9C94C-E64B-4A42-9D45-93691E21E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397" y="24001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89B3AED-BC3F-E44D-AB88-38B1FF1A3C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803" y="284758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4AF058-3F2C-E643-9A06-1549FC4F5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39" y="1957015"/>
            <a:ext cx="7795569" cy="41068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285DB43-ED33-004D-BDD7-745EFB13F414}"/>
              </a:ext>
            </a:extLst>
          </p:cNvPr>
          <p:cNvSpPr/>
          <p:nvPr/>
        </p:nvSpPr>
        <p:spPr>
          <a:xfrm>
            <a:off x="489397" y="6243553"/>
            <a:ext cx="79650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Image: </a:t>
            </a:r>
            <a:r>
              <a:rPr lang="en-US" sz="1400" dirty="0">
                <a:hlinkClick r:id="rId4"/>
              </a:rPr>
              <a:t>https://github.com/SachinPawaskarUNO/IoT-DogBowl/raw/master/Images/1.jpg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16727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494270" y="1136821"/>
            <a:ext cx="7636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Reflection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88497A-E5B2-7145-91BB-A6216F529428}"/>
              </a:ext>
            </a:extLst>
          </p:cNvPr>
          <p:cNvSpPr txBox="1"/>
          <p:nvPr/>
        </p:nvSpPr>
        <p:spPr>
          <a:xfrm>
            <a:off x="222422" y="2068719"/>
            <a:ext cx="63513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What did you learn today?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Did you like the activity?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Feedback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27776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19F3A1-B606-3D4A-B49E-D3765DB60650}"/>
              </a:ext>
            </a:extLst>
          </p:cNvPr>
          <p:cNvSpPr txBox="1"/>
          <p:nvPr/>
        </p:nvSpPr>
        <p:spPr>
          <a:xfrm>
            <a:off x="476519" y="489397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References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E410BEB-6190-CC48-82A3-975164B533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854" y="1229176"/>
            <a:ext cx="8649324" cy="3116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indent="-457200" defTabSz="914400"/>
            <a:r>
              <a:rPr lang="en-US" sz="1400" dirty="0"/>
              <a:t>Arduino - Software. (n.d.). Retrieved February 6, 2019, from </a:t>
            </a:r>
            <a:r>
              <a:rPr lang="en-US" sz="1400" dirty="0">
                <a:hlinkClick r:id="rId4"/>
              </a:rPr>
              <a:t>https://www.arduino.cc/en/Main/Software</a:t>
            </a:r>
            <a:endParaRPr lang="en-US" sz="1400" dirty="0"/>
          </a:p>
          <a:p>
            <a:pPr lvl="0" indent="-457200" defTabSz="914400"/>
            <a:endParaRPr lang="en-US" sz="1400" dirty="0"/>
          </a:p>
          <a:p>
            <a:pPr indent="-457200" defTabSz="914400"/>
            <a:r>
              <a:rPr lang="en-US" sz="1400" dirty="0"/>
              <a:t>Getting to know NodeMCU and its DEVKIT board – IBM Developer. (n.d.). Retrieved February 6, 2019, from </a:t>
            </a:r>
            <a:r>
              <a:rPr lang="en-US" sz="1400" dirty="0">
                <a:hlinkClick r:id="rId5"/>
              </a:rPr>
              <a:t>https://developer.ibm.com/tutorials/iot-nodemcu-open-why-use/</a:t>
            </a:r>
            <a:endParaRPr lang="en-US" sz="1400" dirty="0"/>
          </a:p>
          <a:p>
            <a:pPr indent="-457200" defTabSz="914400"/>
            <a:endParaRPr lang="en-US" altLang="en-US" sz="1400" dirty="0"/>
          </a:p>
          <a:p>
            <a:pPr indent="-457200" defTabSz="914400"/>
            <a:r>
              <a:rPr lang="en-US" sz="1400" dirty="0"/>
              <a:t>How to install Blynk Library for Arduino. (n.d.). Retrieved February 6, 2019, from </a:t>
            </a:r>
            <a:r>
              <a:rPr lang="en-US" sz="1400" dirty="0">
                <a:hlinkClick r:id="rId6"/>
              </a:rPr>
              <a:t>http://help.blynk.cc/getting-started-library-auth-token-code-examples/how-to-install-blynk-library-for-Arduino</a:t>
            </a:r>
            <a:endParaRPr lang="en-US" sz="1400" dirty="0"/>
          </a:p>
          <a:p>
            <a:pPr lvl="0" indent="-457200" defTabSz="914400"/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-457200" defTabSz="914400"/>
            <a:r>
              <a:rPr lang="en-US" sz="1400" dirty="0" err="1"/>
              <a:t>Pawaskar</a:t>
            </a:r>
            <a:r>
              <a:rPr lang="en-US" sz="1400" dirty="0"/>
              <a:t>, S. (2018). </a:t>
            </a:r>
            <a:r>
              <a:rPr lang="en-US" sz="1400" i="1" dirty="0"/>
              <a:t>IoT-DogBowl project which uses water level sensor with Node MCU and </a:t>
            </a:r>
            <a:r>
              <a:rPr lang="en-US" sz="1400" i="1" dirty="0" err="1"/>
              <a:t>Wifi</a:t>
            </a:r>
            <a:r>
              <a:rPr lang="en-US" sz="1400" i="1" dirty="0"/>
              <a:t> connection to Blynk app: </a:t>
            </a:r>
            <a:r>
              <a:rPr lang="en-US" sz="1400" i="1" dirty="0" err="1"/>
              <a:t>SachinPawaskarUNO</a:t>
            </a:r>
            <a:r>
              <a:rPr lang="en-US" sz="1400" i="1" dirty="0"/>
              <a:t>/IoT-DogBowl</a:t>
            </a:r>
            <a:r>
              <a:rPr lang="en-US" sz="1400" dirty="0"/>
              <a:t>. Retrieved from </a:t>
            </a:r>
            <a:r>
              <a:rPr lang="en-US" sz="1400" dirty="0">
                <a:hlinkClick r:id="rId7"/>
              </a:rPr>
              <a:t>https://github.com/SachinPawaskarUNO/IoT-DogBowl</a:t>
            </a:r>
            <a:r>
              <a:rPr lang="en-US" sz="1400" dirty="0"/>
              <a:t> (Original work published 2018)</a:t>
            </a:r>
          </a:p>
          <a:p>
            <a:pPr lvl="0" indent="-457200" defTabSz="914400"/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0" indent="-457200" defTabSz="914400"/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0" indent="-457200" defTabSz="914400"/>
            <a:r>
              <a:rPr lang="en-US" sz="1400" dirty="0"/>
              <a:t>What is a Water Sensor? (2013, June 20). Retrieved February 6, 2019, from </a:t>
            </a:r>
            <a:r>
              <a:rPr lang="en-US" sz="1400" dirty="0">
                <a:hlinkClick r:id="rId8"/>
              </a:rPr>
              <a:t>https://www.azosensors.com/article.aspx?ArticleID=225</a:t>
            </a:r>
            <a:endParaRPr lang="en-US" sz="1400" dirty="0"/>
          </a:p>
          <a:p>
            <a:pPr lvl="0" indent="-457200" defTabSz="914400"/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32629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Welcome Back!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F050BF-1782-8849-B8E6-15A884ED95F0}"/>
              </a:ext>
            </a:extLst>
          </p:cNvPr>
          <p:cNvSpPr txBox="1"/>
          <p:nvPr/>
        </p:nvSpPr>
        <p:spPr>
          <a:xfrm>
            <a:off x="766118" y="2044005"/>
            <a:ext cx="8198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Agenda: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4292E"/>
                </a:solidFill>
                <a:latin typeface="-apple-system"/>
              </a:rPr>
              <a:t>DogBowl Activity Introduction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4292E"/>
                </a:solidFill>
                <a:latin typeface="-apple-system"/>
              </a:rPr>
              <a:t>Discuss DogBowl Activity components and Downloads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4292E"/>
                </a:solidFill>
                <a:latin typeface="-apple-system"/>
              </a:rPr>
              <a:t>Reflection</a:t>
            </a:r>
            <a:endParaRPr lang="en-US" sz="28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63598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DogBowl Activity: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6B3C75-95CE-8B40-90AF-B03EDF982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84" y="2044005"/>
            <a:ext cx="3371850" cy="40880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61D524-EAC7-8945-AF30-6DC7B032EB0E}"/>
              </a:ext>
            </a:extLst>
          </p:cNvPr>
          <p:cNvSpPr txBox="1"/>
          <p:nvPr/>
        </p:nvSpPr>
        <p:spPr>
          <a:xfrm>
            <a:off x="434030" y="6140126"/>
            <a:ext cx="81785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Image: </a:t>
            </a:r>
            <a:r>
              <a:rPr lang="en-US" sz="1400" dirty="0">
                <a:hlinkClick r:id="rId3"/>
              </a:rPr>
              <a:t>https://github.com/SachinPawaskarUNO/IoT-DogBowl/raw/master/Images/wb.jpg</a:t>
            </a:r>
            <a:r>
              <a:rPr lang="en-US" sz="1400" dirty="0"/>
              <a:t> </a:t>
            </a:r>
          </a:p>
          <a:p>
            <a:r>
              <a:rPr lang="en-US" sz="1400" dirty="0"/>
              <a:t>IoT-DogBowl project which uses water level sensor with Node MCU and </a:t>
            </a:r>
            <a:r>
              <a:rPr lang="en-US" sz="1400" dirty="0" err="1"/>
              <a:t>Wifi</a:t>
            </a:r>
            <a:r>
              <a:rPr lang="en-US" sz="1400" dirty="0"/>
              <a:t> connection to Blynk app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ED6059-3DE6-B645-A03A-7D03C16B32EC}"/>
              </a:ext>
            </a:extLst>
          </p:cNvPr>
          <p:cNvSpPr txBox="1"/>
          <p:nvPr/>
        </p:nvSpPr>
        <p:spPr>
          <a:xfrm>
            <a:off x="5513294" y="2297757"/>
            <a:ext cx="28376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is this activity about?</a:t>
            </a:r>
          </a:p>
          <a:p>
            <a:endParaRPr lang="en-US" sz="2400" dirty="0"/>
          </a:p>
          <a:p>
            <a:r>
              <a:rPr lang="en-US" sz="2400" dirty="0"/>
              <a:t>What kind of real world problems could we solve with with a project like this?</a:t>
            </a:r>
          </a:p>
        </p:txBody>
      </p:sp>
    </p:spTree>
    <p:extLst>
      <p:ext uri="{BB962C8B-B14F-4D97-AF65-F5344CB8AC3E}">
        <p14:creationId xmlns:p14="http://schemas.microsoft.com/office/powerpoint/2010/main" val="1682693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DogBowl Activity: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1D524-EAC7-8945-AF30-6DC7B032EB0E}"/>
              </a:ext>
            </a:extLst>
          </p:cNvPr>
          <p:cNvSpPr txBox="1"/>
          <p:nvPr/>
        </p:nvSpPr>
        <p:spPr>
          <a:xfrm>
            <a:off x="434030" y="6140126"/>
            <a:ext cx="71109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Image: </a:t>
            </a:r>
            <a:r>
              <a:rPr lang="en-US" sz="1400" dirty="0">
                <a:hlinkClick r:id="rId2"/>
              </a:rPr>
              <a:t>https://github.com/SachinPawaskarUNO/IoT-DogBowl/raw/master/Images/1.jpg</a:t>
            </a:r>
            <a:r>
              <a:rPr lang="en-US" sz="1400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ED6059-3DE6-B645-A03A-7D03C16B32EC}"/>
              </a:ext>
            </a:extLst>
          </p:cNvPr>
          <p:cNvSpPr txBox="1"/>
          <p:nvPr/>
        </p:nvSpPr>
        <p:spPr>
          <a:xfrm>
            <a:off x="4945225" y="2033320"/>
            <a:ext cx="376474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Hardware you will need: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NodeMCU Esp8266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Female/Female Jumper Wires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Water Sensor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CB6132-7D76-E640-8069-65C21626F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31" y="1882006"/>
            <a:ext cx="4007340" cy="410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617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DogBowl Activity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88497A-E5B2-7145-91BB-A6216F529428}"/>
              </a:ext>
            </a:extLst>
          </p:cNvPr>
          <p:cNvSpPr txBox="1"/>
          <p:nvPr/>
        </p:nvSpPr>
        <p:spPr>
          <a:xfrm>
            <a:off x="0" y="1877365"/>
            <a:ext cx="914399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dirty="0"/>
              <a:t>NodeMCU Esp8266: </a:t>
            </a:r>
            <a:r>
              <a:rPr lang="en-US" sz="2000" dirty="0"/>
              <a:t>Excellent choice for IoT projects of all kinds</a:t>
            </a:r>
            <a:r>
              <a:rPr lang="en-US" sz="24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E9C94C-E64B-4A42-9D45-93691E21E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397" y="24001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1" descr="Photo of the NodeMCU DEVKIT board">
            <a:extLst>
              <a:ext uri="{FF2B5EF4-FFF2-40B4-BE49-F238E27FC236}">
                <a16:creationId xmlns:a16="http://schemas.microsoft.com/office/drawing/2014/main" id="{24EC297D-93C1-F64C-ABF7-8D705901E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97" y="2400103"/>
            <a:ext cx="3298008" cy="347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7912AA-1533-C843-B650-22034FCD433F}"/>
              </a:ext>
            </a:extLst>
          </p:cNvPr>
          <p:cNvSpPr txBox="1"/>
          <p:nvPr/>
        </p:nvSpPr>
        <p:spPr>
          <a:xfrm>
            <a:off x="334388" y="5879903"/>
            <a:ext cx="8629307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Image: </a:t>
            </a:r>
            <a:r>
              <a:rPr lang="en-US" sz="1050" u="sng" dirty="0">
                <a:solidFill>
                  <a:srgbClr val="0563C1"/>
                </a:solidFill>
                <a:latin typeface="Times New Roman" panose="02020603050405020304" pitchFamily="18" charset="0"/>
                <a:ea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https://wdc.objectstorage.softlayer.net/v1/AUTH_7046a6f4-79b7-4c6c-bdb7-6f68e920f6e5/Code-Tutorials/iot-nodemcu-open-why-use/images/Picture1.png</a:t>
            </a:r>
            <a:r>
              <a:rPr lang="en-US" sz="105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endParaRPr lang="en-US" sz="105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u="sng" dirty="0">
                <a:hlinkClick r:id="rId6"/>
              </a:rPr>
              <a:t>https://developer.ibm.com/tutorials/iot-nodemcu-open-why-use/</a:t>
            </a:r>
            <a:endParaRPr lang="en-US" sz="11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51B3A3-E404-074C-A52D-D0800B18FE74}"/>
              </a:ext>
            </a:extLst>
          </p:cNvPr>
          <p:cNvSpPr txBox="1"/>
          <p:nvPr/>
        </p:nvSpPr>
        <p:spPr>
          <a:xfrm>
            <a:off x="4019455" y="2847582"/>
            <a:ext cx="47121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IoT development board with built in Wi-Fi.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Works like a mini-computer that can connect to and be programmed by a standard PC or Mac. </a:t>
            </a:r>
          </a:p>
          <a:p>
            <a:r>
              <a:rPr lang="en-US" sz="2000" dirty="0"/>
              <a:t>(“Getting to know NodeMCU”, n.d.)</a:t>
            </a:r>
          </a:p>
        </p:txBody>
      </p:sp>
    </p:spTree>
    <p:extLst>
      <p:ext uri="{BB962C8B-B14F-4D97-AF65-F5344CB8AC3E}">
        <p14:creationId xmlns:p14="http://schemas.microsoft.com/office/powerpoint/2010/main" val="3760595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DogBowl Activity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88497A-E5B2-7145-91BB-A6216F529428}"/>
              </a:ext>
            </a:extLst>
          </p:cNvPr>
          <p:cNvSpPr txBox="1"/>
          <p:nvPr/>
        </p:nvSpPr>
        <p:spPr>
          <a:xfrm>
            <a:off x="0" y="1877365"/>
            <a:ext cx="914399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dirty="0"/>
              <a:t>Water Level Sensor: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E9C94C-E64B-4A42-9D45-93691E21E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397" y="24001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912AA-1533-C843-B650-22034FCD433F}"/>
              </a:ext>
            </a:extLst>
          </p:cNvPr>
          <p:cNvSpPr txBox="1"/>
          <p:nvPr/>
        </p:nvSpPr>
        <p:spPr>
          <a:xfrm>
            <a:off x="142617" y="6018401"/>
            <a:ext cx="8858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Image:</a:t>
            </a:r>
            <a:r>
              <a:rPr lang="en-US" u="sng" dirty="0">
                <a:hlinkClick r:id="rId3"/>
              </a:rPr>
              <a:t> </a:t>
            </a:r>
            <a:r>
              <a:rPr lang="en-US" sz="1100" u="sng" dirty="0">
                <a:hlinkClick r:id="rId3"/>
              </a:rPr>
              <a:t>https://i1.wp.com/www.teachmemicro.com/wp-content/uploads/2018/04/water-level-sensor.jpg?w=800&amp;ssl=1</a:t>
            </a:r>
            <a:r>
              <a:rPr lang="en-US" sz="1100" dirty="0"/>
              <a:t>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51B3A3-E404-074C-A52D-D0800B18FE74}"/>
              </a:ext>
            </a:extLst>
          </p:cNvPr>
          <p:cNvSpPr txBox="1"/>
          <p:nvPr/>
        </p:nvSpPr>
        <p:spPr>
          <a:xfrm>
            <a:off x="4019455" y="2490452"/>
            <a:ext cx="471219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Designed to measure the level of flow substances like liquids, slurries and granular materials.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found 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Nuclear power plants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Automobiles for measuring the amount of gasoline left in the fuel tank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 Engine oil, cooling water, and brake/power steering fluid.</a:t>
            </a:r>
          </a:p>
          <a:p>
            <a:pPr lvl="1"/>
            <a:r>
              <a:rPr lang="en-US" sz="1600" dirty="0"/>
              <a:t>(“What is a Water Sensor?”, 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89B3AED-BC3F-E44D-AB88-38B1FF1A3C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803" y="284758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49" name="Picture 12" descr="Water Level Sensor">
            <a:extLst>
              <a:ext uri="{FF2B5EF4-FFF2-40B4-BE49-F238E27FC236}">
                <a16:creationId xmlns:a16="http://schemas.microsoft.com/office/drawing/2014/main" id="{F88FB1BB-D796-0D4F-A376-0C03EE9EB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803" y="2847582"/>
            <a:ext cx="3403600" cy="23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1514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DogBowl Activity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88497A-E5B2-7145-91BB-A6216F529428}"/>
              </a:ext>
            </a:extLst>
          </p:cNvPr>
          <p:cNvSpPr txBox="1"/>
          <p:nvPr/>
        </p:nvSpPr>
        <p:spPr>
          <a:xfrm>
            <a:off x="142617" y="1982620"/>
            <a:ext cx="9143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/>
              <a:t>The Setup: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E9C94C-E64B-4A42-9D45-93691E21E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397" y="24001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7912AA-1533-C843-B650-22034FCD433F}"/>
              </a:ext>
            </a:extLst>
          </p:cNvPr>
          <p:cNvSpPr txBox="1"/>
          <p:nvPr/>
        </p:nvSpPr>
        <p:spPr>
          <a:xfrm>
            <a:off x="142617" y="6018401"/>
            <a:ext cx="885876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Image:</a:t>
            </a:r>
            <a:r>
              <a:rPr lang="en-US" sz="1100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 https://</a:t>
            </a:r>
            <a:r>
              <a:rPr lang="en-US" sz="1100" u="sng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github.com</a:t>
            </a:r>
            <a:r>
              <a:rPr lang="en-US" sz="1100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/</a:t>
            </a:r>
            <a:r>
              <a:rPr lang="en-US" sz="1100" u="sng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SachinPawaskarUNO</a:t>
            </a:r>
            <a:r>
              <a:rPr lang="en-US" sz="1100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/IoT-DogBowl/raw/master/Images/</a:t>
            </a:r>
            <a:r>
              <a:rPr lang="en-US" sz="1100" u="sng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Wires.png</a:t>
            </a:r>
            <a:r>
              <a:rPr lang="en-US" sz="1100" dirty="0"/>
              <a:t> </a:t>
            </a:r>
          </a:p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89B3AED-BC3F-E44D-AB88-38B1FF1A3C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803" y="284758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F59F73-8E4D-1D45-A9F0-9061201A4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397" y="3067480"/>
            <a:ext cx="2861426" cy="25548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AAE896-0F96-1943-AA4A-721D3DCD984B}"/>
              </a:ext>
            </a:extLst>
          </p:cNvPr>
          <p:cNvSpPr txBox="1"/>
          <p:nvPr/>
        </p:nvSpPr>
        <p:spPr>
          <a:xfrm>
            <a:off x="4571999" y="3218855"/>
            <a:ext cx="3957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connect the water sensor follow the chart above. The red letters represent the water sensor and the black sensors represent the Arduino. The different colored lines are the wires.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444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DogBowl Activity: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1D524-EAC7-8945-AF30-6DC7B032EB0E}"/>
              </a:ext>
            </a:extLst>
          </p:cNvPr>
          <p:cNvSpPr txBox="1"/>
          <p:nvPr/>
        </p:nvSpPr>
        <p:spPr>
          <a:xfrm>
            <a:off x="217860" y="5523698"/>
            <a:ext cx="870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Images: </a:t>
            </a:r>
            <a:r>
              <a:rPr lang="en-US" sz="1200" dirty="0">
                <a:hlinkClick r:id="rId2"/>
              </a:rPr>
              <a:t>http://news.silabs.com/image/logogallery.thumbnail.png</a:t>
            </a:r>
            <a:r>
              <a:rPr lang="en-US" sz="1200" dirty="0"/>
              <a:t>, </a:t>
            </a:r>
            <a:r>
              <a:rPr lang="en-US" sz="1200" dirty="0">
                <a:hlinkClick r:id="rId3"/>
              </a:rPr>
              <a:t>https://d12oh4b377r949.cloudfront.net/places/8bbb8ac8-688e-4a78-b352-24b480d13b5f/19678aac-3e67-47db-9672-82a7c39989c3_logo</a:t>
            </a:r>
            <a:r>
              <a:rPr lang="en-US" sz="1200" dirty="0"/>
              <a:t>, </a:t>
            </a:r>
            <a:r>
              <a:rPr lang="en-US" sz="1200" dirty="0">
                <a:hlinkClick r:id="rId4"/>
              </a:rPr>
              <a:t>http://blog.arduino.cc/wp-content/uploads/2013/07/Arduino_logo_pantone.png</a:t>
            </a:r>
            <a:r>
              <a:rPr lang="en-US" sz="1200" dirty="0"/>
              <a:t>, </a:t>
            </a:r>
            <a:r>
              <a:rPr lang="en-US" sz="1200" dirty="0">
                <a:hlinkClick r:id="rId5"/>
              </a:rPr>
              <a:t>https://teaching.cambriancollege.ca/wp-content/uploads/2018/07/Top-of-Page-Images.jpg</a:t>
            </a:r>
            <a:r>
              <a:rPr lang="en-US" sz="1200" dirty="0"/>
              <a:t>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ED6059-3DE6-B645-A03A-7D03C16B32EC}"/>
              </a:ext>
            </a:extLst>
          </p:cNvPr>
          <p:cNvSpPr txBox="1"/>
          <p:nvPr/>
        </p:nvSpPr>
        <p:spPr>
          <a:xfrm>
            <a:off x="4945225" y="2033320"/>
            <a:ext cx="376474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Software you will need: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Arduino IDE and Arduino drivers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Blynk app and Library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VCP driver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Excel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BA7ED5-A4B7-8D46-AB97-E5FD178396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474" y="1882006"/>
            <a:ext cx="1422400" cy="1422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2BA414-6E98-984F-BCAD-4ED57C1E4D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6376" y="2058030"/>
            <a:ext cx="1422400" cy="142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70D44A-8736-4E4B-A4E1-C7AA6D73D4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2674" y="3624686"/>
            <a:ext cx="1790700" cy="1130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7B5645-F2D0-6147-919B-378F0111D5A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97101" y="3796119"/>
            <a:ext cx="2048213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60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16A0-561F-0D41-985B-2C311915027A}"/>
              </a:ext>
            </a:extLst>
          </p:cNvPr>
          <p:cNvSpPr txBox="1"/>
          <p:nvPr/>
        </p:nvSpPr>
        <p:spPr>
          <a:xfrm>
            <a:off x="766118" y="1235675"/>
            <a:ext cx="687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DogBowl Activity: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1D524-EAC7-8945-AF30-6DC7B032EB0E}"/>
              </a:ext>
            </a:extLst>
          </p:cNvPr>
          <p:cNvSpPr txBox="1"/>
          <p:nvPr/>
        </p:nvSpPr>
        <p:spPr>
          <a:xfrm>
            <a:off x="285585" y="6140126"/>
            <a:ext cx="8483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Image: </a:t>
            </a:r>
            <a:r>
              <a:rPr lang="en-US" sz="1400" dirty="0">
                <a:hlinkClick r:id="rId2"/>
              </a:rPr>
              <a:t>https://cdn.sparkfun.com/assets/a/b/a/f/5/51363844ce395f9922000001.png</a:t>
            </a:r>
            <a:r>
              <a:rPr lang="en-US" sz="1400" dirty="0"/>
              <a:t>, </a:t>
            </a:r>
            <a:r>
              <a:rPr lang="en-US" sz="1400" dirty="0">
                <a:hlinkClick r:id="rId3"/>
              </a:rPr>
              <a:t>http://blog.arduino.cc/wp-content/uploads/2013/07/Arduino_logo_pantone.png</a:t>
            </a:r>
            <a:r>
              <a:rPr lang="en-US" sz="1400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ED6059-3DE6-B645-A03A-7D03C16B32EC}"/>
              </a:ext>
            </a:extLst>
          </p:cNvPr>
          <p:cNvSpPr txBox="1"/>
          <p:nvPr/>
        </p:nvSpPr>
        <p:spPr>
          <a:xfrm>
            <a:off x="5288442" y="2696699"/>
            <a:ext cx="28376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Arduino IDE </a:t>
            </a:r>
          </a:p>
          <a:p>
            <a:r>
              <a:rPr lang="en-US" dirty="0"/>
              <a:t>The open-source Arduino Software (IDE) used for writing and uploading code to the development board</a:t>
            </a:r>
          </a:p>
          <a:p>
            <a:r>
              <a:rPr lang="en-US" dirty="0"/>
              <a:t>(“Arduino - Software”, </a:t>
            </a:r>
            <a:r>
              <a:rPr lang="en-US" dirty="0" err="1"/>
              <a:t>n.d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417672-62C5-FD4B-A9B2-54360D0CA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9335" y="1274299"/>
            <a:ext cx="1422400" cy="1422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ADF040-BC66-F64D-94D1-E0EBA5A5C8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384" y="2053652"/>
            <a:ext cx="3843494" cy="408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075496"/>
      </p:ext>
    </p:extLst>
  </p:cSld>
  <p:clrMapOvr>
    <a:masterClrMapping/>
  </p:clrMapOvr>
</p:sld>
</file>

<file path=ppt/theme/theme1.xml><?xml version="1.0" encoding="utf-8"?>
<a:theme xmlns:a="http://schemas.openxmlformats.org/drawingml/2006/main" name="UNO-ppt-white-bkgd-template">
  <a:themeElements>
    <a:clrScheme name="UNO-PPT-WHITE">
      <a:dk1>
        <a:srgbClr val="090909"/>
      </a:dk1>
      <a:lt1>
        <a:srgbClr val="090909"/>
      </a:lt1>
      <a:dk2>
        <a:srgbClr val="FFFFFF"/>
      </a:dk2>
      <a:lt2>
        <a:srgbClr val="FFFFFF"/>
      </a:lt2>
      <a:accent1>
        <a:srgbClr val="D61920"/>
      </a:accent1>
      <a:accent2>
        <a:srgbClr val="626568"/>
      </a:accent2>
      <a:accent3>
        <a:srgbClr val="BCBAB9"/>
      </a:accent3>
      <a:accent4>
        <a:srgbClr val="090909"/>
      </a:accent4>
      <a:accent5>
        <a:srgbClr val="D61920"/>
      </a:accent5>
      <a:accent6>
        <a:srgbClr val="626568"/>
      </a:accent6>
      <a:hlink>
        <a:srgbClr val="090909"/>
      </a:hlink>
      <a:folHlink>
        <a:srgbClr val="D6192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UNO-ppt-white-bkgd-template.pptx</Template>
  <TotalTime>1264</TotalTime>
  <Words>847</Words>
  <Application>Microsoft Macintosh PowerPoint</Application>
  <PresentationFormat>On-screen Show (4:3)</PresentationFormat>
  <Paragraphs>92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-apple-system</vt:lpstr>
      <vt:lpstr>Arial</vt:lpstr>
      <vt:lpstr>Calibri</vt:lpstr>
      <vt:lpstr>Helvetica</vt:lpstr>
      <vt:lpstr>Times New Roman</vt:lpstr>
      <vt:lpstr>UNO-ppt-white-bkgd-template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Nebraska Omaha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Althea Satterfield</dc:creator>
  <cp:lastModifiedBy>Jasmine Smith</cp:lastModifiedBy>
  <cp:revision>67</cp:revision>
  <dcterms:created xsi:type="dcterms:W3CDTF">2013-04-11T13:54:15Z</dcterms:created>
  <dcterms:modified xsi:type="dcterms:W3CDTF">2019-02-07T05:14:41Z</dcterms:modified>
</cp:coreProperties>
</file>

<file path=docProps/thumbnail.jpeg>
</file>